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3136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1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9565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58615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98727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24132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87733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86880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2458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6910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3705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0984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31249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24756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3324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7275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6863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C0874-13BE-45BC-B674-9B83D49789B4}" type="datetimeFigureOut">
              <a:rPr lang="pl-PL" smtClean="0"/>
              <a:pPr/>
              <a:t>2017-03-26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7380-13D5-415C-BE7E-B2D25C45B83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978295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elpline@helpline.org.pl" TargetMode="External"/><Relationship Id="rId2" Type="http://schemas.openxmlformats.org/officeDocument/2006/relationships/hyperlink" Target="http://www.helpline.org.pl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73110" y="1686152"/>
            <a:ext cx="8791575" cy="1655762"/>
          </a:xfrm>
        </p:spPr>
        <p:txBody>
          <a:bodyPr>
            <a:noAutofit/>
          </a:bodyPr>
          <a:lstStyle/>
          <a:p>
            <a:r>
              <a:rPr lang="pl-PL" sz="6600" dirty="0" smtClean="0"/>
              <a:t>BEZPIECZEŃSTWO </a:t>
            </a:r>
            <a:r>
              <a:rPr lang="pl-PL" sz="6600" dirty="0" smtClean="0"/>
              <a:t/>
            </a:r>
            <a:br>
              <a:rPr lang="pl-PL" sz="6600" dirty="0" smtClean="0"/>
            </a:br>
            <a:r>
              <a:rPr lang="pl-PL" sz="6600" dirty="0" smtClean="0"/>
              <a:t>W </a:t>
            </a:r>
            <a:r>
              <a:rPr lang="pl-PL" sz="6600" dirty="0" smtClean="0"/>
              <a:t>INTERNECIE </a:t>
            </a:r>
            <a:endParaRPr lang="pl-PL" sz="6600" dirty="0"/>
          </a:p>
        </p:txBody>
      </p:sp>
    </p:spTree>
    <p:extLst>
      <p:ext uri="{BB962C8B-B14F-4D97-AF65-F5344CB8AC3E}">
        <p14:creationId xmlns="" xmlns:p14="http://schemas.microsoft.com/office/powerpoint/2010/main" val="2342826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63486" y="2011680"/>
            <a:ext cx="854310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smtClean="0">
                <a:solidFill>
                  <a:srgbClr val="B9489C"/>
                </a:solidFill>
                <a:latin typeface="ZapfHumnstEU-Bold"/>
              </a:rPr>
              <a:t>PRZYDATNE </a:t>
            </a:r>
            <a:r>
              <a:rPr lang="pl-PL" sz="2400" b="1" dirty="0">
                <a:solidFill>
                  <a:srgbClr val="B9489C"/>
                </a:solidFill>
                <a:latin typeface="ZapfHumnstEU-Bold"/>
              </a:rPr>
              <a:t>LINKI</a:t>
            </a:r>
          </a:p>
          <a:p>
            <a:r>
              <a:rPr lang="pl-PL" sz="2400" dirty="0">
                <a:solidFill>
                  <a:srgbClr val="000000"/>
                </a:solidFill>
                <a:latin typeface="ZapfHumnstEU-Normal"/>
              </a:rPr>
              <a:t>Dowiedz się więcej na temat gier internetowych i o systemie ich klasyfikacji pod </a:t>
            </a:r>
            <a:r>
              <a:rPr lang="pl-PL" sz="2400" dirty="0" smtClean="0">
                <a:solidFill>
                  <a:srgbClr val="000000"/>
                </a:solidFill>
                <a:latin typeface="ZapfHumnstEU-Normal"/>
              </a:rPr>
              <a:t>względem wieku:</a:t>
            </a:r>
          </a:p>
          <a:p>
            <a:r>
              <a:rPr lang="pl-PL" sz="2400" i="1" dirty="0" smtClean="0">
                <a:solidFill>
                  <a:srgbClr val="B9489C"/>
                </a:solidFill>
                <a:latin typeface="ZapfHumnstEU-Italic"/>
              </a:rPr>
              <a:t>http</a:t>
            </a:r>
            <a:r>
              <a:rPr lang="pl-PL" sz="2400" i="1" dirty="0">
                <a:solidFill>
                  <a:srgbClr val="B9489C"/>
                </a:solidFill>
                <a:latin typeface="ZapfHumnstEU-Italic"/>
              </a:rPr>
              <a:t>://www.pegionline.eu/pl/index/</a:t>
            </a:r>
          </a:p>
          <a:p>
            <a:endParaRPr lang="pl-PL" sz="2400" dirty="0" smtClean="0">
              <a:solidFill>
                <a:srgbClr val="000000"/>
              </a:solidFill>
              <a:latin typeface="ZapfHumnstEU-Normal"/>
            </a:endParaRPr>
          </a:p>
          <a:p>
            <a:r>
              <a:rPr lang="pl-PL" sz="2400" dirty="0" smtClean="0">
                <a:solidFill>
                  <a:srgbClr val="000000"/>
                </a:solidFill>
                <a:latin typeface="ZapfHumnstEU-Normal"/>
              </a:rPr>
              <a:t>Link </a:t>
            </a:r>
            <a:r>
              <a:rPr lang="pl-PL" sz="2400" dirty="0">
                <a:solidFill>
                  <a:srgbClr val="000000"/>
                </a:solidFill>
                <a:latin typeface="ZapfHumnstEU-Normal"/>
              </a:rPr>
              <a:t>do stron internetowych, na których można bezpiecznie i legalnie kupić muzykę:</a:t>
            </a:r>
          </a:p>
          <a:p>
            <a:r>
              <a:rPr lang="pl-PL" sz="2400" i="1" dirty="0">
                <a:solidFill>
                  <a:srgbClr val="B9489C"/>
                </a:solidFill>
                <a:latin typeface="ZapfHumnstEU-Italic"/>
              </a:rPr>
              <a:t>http://</a:t>
            </a:r>
            <a:r>
              <a:rPr lang="pl-PL" sz="2400" i="1" dirty="0" smtClean="0">
                <a:solidFill>
                  <a:srgbClr val="B9489C"/>
                </a:solidFill>
                <a:latin typeface="ZapfHumnstEU-Italic"/>
              </a:rPr>
              <a:t>www.pro-music.org</a:t>
            </a:r>
            <a:endParaRPr lang="pl-PL" sz="2400" i="1" dirty="0">
              <a:solidFill>
                <a:srgbClr val="B9489C"/>
              </a:solidFill>
              <a:latin typeface="ZapfHumnstEU-Italic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712225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93223" y="1201784"/>
            <a:ext cx="8268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000000"/>
                </a:solidFill>
                <a:latin typeface="ZapfHumnstEU-Normal"/>
              </a:rPr>
              <a:t>Treść zaczerpnięta z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ZapfHumnstEU-Normal"/>
              </a:rPr>
              <a:t>: Elementarz dla rodziców. Dbaj o bezpieczeństwo dzieci w Internecie.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149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36023" y="1384663"/>
            <a:ext cx="106070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/>
              <a:t>Cyberprzemocą</a:t>
            </a:r>
            <a:r>
              <a:rPr lang="pl-PL" sz="2000" b="1" dirty="0"/>
              <a:t> </a:t>
            </a:r>
            <a:r>
              <a:rPr lang="pl-PL" sz="2000" dirty="0"/>
              <a:t>jest wykorzystywanie nowoczesnych technologii komunikacyjnych i </a:t>
            </a:r>
            <a:r>
              <a:rPr lang="pl-PL" sz="2000" dirty="0" smtClean="0"/>
              <a:t>informatycznych do </a:t>
            </a:r>
            <a:r>
              <a:rPr lang="pl-PL" sz="2000" dirty="0"/>
              <a:t>znęcania się, nękania i zastraszania pojedynczych osób lub całych grup.</a:t>
            </a:r>
          </a:p>
          <a:p>
            <a:r>
              <a:rPr lang="pl-PL" sz="2000" dirty="0"/>
              <a:t>Może się to odbywać poprzez e-maile, czaty, wysyłanie wiadomości w czasie rzeczywistym,</a:t>
            </a:r>
          </a:p>
          <a:p>
            <a:r>
              <a:rPr lang="pl-PL" sz="2000" dirty="0"/>
              <a:t>telefony komórkowe i inne nowoczesne narzędzia. W odniesieniu do gier internetowych</a:t>
            </a:r>
          </a:p>
          <a:p>
            <a:r>
              <a:rPr lang="pl-PL" sz="2000" dirty="0"/>
              <a:t>możliwe jest zaatakowanie </a:t>
            </a:r>
            <a:r>
              <a:rPr lang="pl-PL" sz="2000" b="1" dirty="0"/>
              <a:t>awatara (wirtualnej postaci) </a:t>
            </a:r>
            <a:r>
              <a:rPr lang="pl-PL" sz="2000" dirty="0"/>
              <a:t>Waszego dziecka np. poprzez strzelanie</a:t>
            </a:r>
          </a:p>
          <a:p>
            <a:r>
              <a:rPr lang="pl-PL" sz="2000" dirty="0"/>
              <a:t>do niego, kradzież jego </a:t>
            </a:r>
            <a:r>
              <a:rPr lang="pl-PL" sz="2000" b="1" dirty="0"/>
              <a:t>własności </a:t>
            </a:r>
            <a:r>
              <a:rPr lang="pl-PL" sz="2000" dirty="0"/>
              <a:t>czy zmuszanie go do zachowywania się w sposób, w</a:t>
            </a:r>
          </a:p>
          <a:p>
            <a:r>
              <a:rPr lang="pl-PL" sz="2000" dirty="0"/>
              <a:t>jaki samo nigdy by się nie zachowało.</a:t>
            </a:r>
          </a:p>
          <a:p>
            <a:r>
              <a:rPr lang="pl-PL" sz="2000" dirty="0"/>
              <a:t>Zjawiskiem często zgłaszanym przez dzieci jest ujawnianie prywatnych informacji w miejscach</a:t>
            </a:r>
          </a:p>
          <a:p>
            <a:r>
              <a:rPr lang="pl-PL" sz="2000" dirty="0"/>
              <a:t>publicznych, np. na forum lub stronie internetowej, publikowanie zdjęć. Tak samo</a:t>
            </a:r>
          </a:p>
          <a:p>
            <a:r>
              <a:rPr lang="pl-PL" sz="2000" dirty="0"/>
              <a:t>jak </a:t>
            </a:r>
            <a:r>
              <a:rPr lang="pl-PL" sz="2000" b="1" dirty="0"/>
              <a:t>prześladowanie </a:t>
            </a:r>
            <a:r>
              <a:rPr lang="pl-PL" sz="2000" dirty="0"/>
              <a:t>w szkole czy na boisku, takie zachowanie nie może być akceptowane</a:t>
            </a:r>
          </a:p>
          <a:p>
            <a:r>
              <a:rPr lang="pl-PL" sz="2000" dirty="0"/>
              <a:t>przez rodziców i nauczycieli, a dzieci powinny być czujne i gotowe zareagować w należyty</a:t>
            </a:r>
          </a:p>
          <a:p>
            <a:r>
              <a:rPr lang="pl-PL" sz="2000" dirty="0"/>
              <a:t>sposób. W życiu realnym dziecko zna swojego prześladowcę, natomiast w świecie wirtualnym</a:t>
            </a:r>
          </a:p>
          <a:p>
            <a:r>
              <a:rPr lang="pl-PL" sz="2000" dirty="0"/>
              <a:t>może on pozostać nieznany i wywołać znacznie większy lęk u dziecka. Osoby stosujące</a:t>
            </a:r>
          </a:p>
          <a:p>
            <a:r>
              <a:rPr lang="pl-PL" sz="2000" dirty="0"/>
              <a:t>tego rodzaju przemoc często wysyłają groźby pocztą elektroniczną lub na telefon komórkowy</a:t>
            </a:r>
          </a:p>
          <a:p>
            <a:r>
              <a:rPr lang="pl-PL" sz="2000" dirty="0"/>
              <a:t>wtedy, kiedy prześladowany się tego nie spodziewa.</a:t>
            </a:r>
          </a:p>
        </p:txBody>
      </p:sp>
    </p:spTree>
    <p:extLst>
      <p:ext uri="{BB962C8B-B14F-4D97-AF65-F5344CB8AC3E}">
        <p14:creationId xmlns="" xmlns:p14="http://schemas.microsoft.com/office/powerpoint/2010/main" val="88435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ROLA RODZICÓW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Rolą rodziców jest takie wychowanie i edukacja swoich dzieci, aby te nie brały udziału </a:t>
            </a:r>
            <a:r>
              <a:rPr lang="pl-PL" dirty="0" smtClean="0"/>
              <a:t>w</a:t>
            </a:r>
          </a:p>
          <a:p>
            <a:pPr marL="0" indent="0">
              <a:buNone/>
            </a:pPr>
            <a:r>
              <a:rPr lang="pl-PL" dirty="0" smtClean="0"/>
              <a:t>   wirtualnym prześladowaniu innych. Dzieci powinny wiedzieć, jakie są ich prawa i za co są</a:t>
            </a:r>
          </a:p>
          <a:p>
            <a:pPr marL="0" indent="0">
              <a:buNone/>
            </a:pPr>
            <a:r>
              <a:rPr lang="pl-PL" dirty="0" smtClean="0"/>
              <a:t>   odpowiedzialne. Powinny również wiedzieć, że należy szanować prawa innych osób.</a:t>
            </a:r>
          </a:p>
          <a:p>
            <a:r>
              <a:rPr lang="pl-PL" dirty="0" smtClean="0"/>
              <a:t>Zawsze </a:t>
            </a:r>
            <a:r>
              <a:rPr lang="pl-PL" dirty="0"/>
              <a:t>należy być otwartym na rozmowę z dzieckiem, tak aby mogło powiedzieć o </a:t>
            </a:r>
            <a:r>
              <a:rPr lang="pl-PL" dirty="0" smtClean="0"/>
              <a:t>niepokojącej sytuacji.</a:t>
            </a:r>
          </a:p>
          <a:p>
            <a:r>
              <a:rPr lang="pl-PL" dirty="0" smtClean="0"/>
              <a:t>Uczcie </a:t>
            </a:r>
            <a:r>
              <a:rPr lang="pl-PL" dirty="0"/>
              <a:t>je, jak z pożytkiem dla siebie i bez czynienia krzywdy </a:t>
            </a:r>
            <a:r>
              <a:rPr lang="pl-PL" dirty="0" smtClean="0"/>
              <a:t>innym korzystać </a:t>
            </a:r>
            <a:r>
              <a:rPr lang="pl-PL" dirty="0"/>
              <a:t>z nowych technologii.</a:t>
            </a:r>
          </a:p>
        </p:txBody>
      </p:sp>
    </p:spTree>
    <p:extLst>
      <p:ext uri="{BB962C8B-B14F-4D97-AF65-F5344CB8AC3E}">
        <p14:creationId xmlns="" xmlns:p14="http://schemas.microsoft.com/office/powerpoint/2010/main" val="133564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ZŁOTE ZASADY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4034" y="1698170"/>
            <a:ext cx="9793378" cy="4493623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Nie dopuszczajcie do sytuacji, które mogą mieć szkodliwy wpływ na Wasze dziecko.</a:t>
            </a:r>
          </a:p>
          <a:p>
            <a:r>
              <a:rPr lang="pl-PL" dirty="0"/>
              <a:t>Rozmawiajcie ze swoimi dziećmi tak, żeby wiedziały jak chronić swoją prywatność</a:t>
            </a:r>
          </a:p>
          <a:p>
            <a:pPr marL="0" indent="0">
              <a:buNone/>
            </a:pPr>
            <a:r>
              <a:rPr lang="pl-PL" dirty="0" smtClean="0"/>
              <a:t>    oraz </a:t>
            </a:r>
            <a:r>
              <a:rPr lang="pl-PL" dirty="0"/>
              <a:t>szanować prywatność innych</a:t>
            </a:r>
            <a:r>
              <a:rPr lang="pl-PL" dirty="0" smtClean="0"/>
              <a:t>;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• Wasze dzieci powinny wiedzieć, że nie należy rozpowszechniać wiadomości, które</a:t>
            </a:r>
          </a:p>
          <a:p>
            <a:pPr marL="0" indent="0">
              <a:buNone/>
            </a:pPr>
            <a:r>
              <a:rPr lang="pl-PL" dirty="0" smtClean="0"/>
              <a:t>   mogą </a:t>
            </a:r>
            <a:r>
              <a:rPr lang="pl-PL" dirty="0"/>
              <a:t>sprawić przykrość innym;</a:t>
            </a:r>
          </a:p>
          <a:p>
            <a:r>
              <a:rPr lang="pl-PL" dirty="0" smtClean="0"/>
              <a:t>Pomóżcie </a:t>
            </a:r>
            <a:r>
              <a:rPr lang="pl-PL" dirty="0"/>
              <a:t>swoim dzieciom zrozumieć, jakie wiadomości i zachowanie może sprawić</a:t>
            </a:r>
          </a:p>
          <a:p>
            <a:pPr marL="0" indent="0">
              <a:buNone/>
            </a:pPr>
            <a:r>
              <a:rPr lang="pl-PL" dirty="0" smtClean="0"/>
              <a:t>   drugiej </a:t>
            </a:r>
            <a:r>
              <a:rPr lang="pl-PL" dirty="0"/>
              <a:t>osobie przykrość i jak można temu zapobiec;</a:t>
            </a:r>
          </a:p>
          <a:p>
            <a:r>
              <a:rPr lang="pl-PL" dirty="0" smtClean="0"/>
              <a:t>Upewnijcie </a:t>
            </a:r>
            <a:r>
              <a:rPr lang="pl-PL" dirty="0"/>
              <a:t>się, że dzieci wiedzą, jak można zablokować otrzymywanie </a:t>
            </a:r>
            <a:r>
              <a:rPr lang="pl-PL"/>
              <a:t>e-maili </a:t>
            </a:r>
            <a:r>
              <a:rPr lang="pl-PL" smtClean="0"/>
              <a:t>od osób</a:t>
            </a:r>
            <a:r>
              <a:rPr lang="pl-PL" dirty="0"/>
              <a:t>, które nie znajdują się na ich liście kontaktów;</a:t>
            </a:r>
          </a:p>
        </p:txBody>
      </p:sp>
    </p:spTree>
    <p:extLst>
      <p:ext uri="{BB962C8B-B14F-4D97-AF65-F5344CB8AC3E}">
        <p14:creationId xmlns="" xmlns:p14="http://schemas.microsoft.com/office/powerpoint/2010/main" val="320056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306286" y="1449977"/>
            <a:ext cx="96403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ZapfHumnstEU-Normal"/>
              </a:rPr>
              <a:t>• Upewnijcie się, że dzieci wiedzą, jak można zablokować otrzymywanie e-maili </a:t>
            </a:r>
            <a:r>
              <a:rPr lang="pl-PL" dirty="0" smtClean="0">
                <a:latin typeface="ZapfHumnstEU-Normal"/>
              </a:rPr>
              <a:t>od osób</a:t>
            </a:r>
            <a:r>
              <a:rPr lang="pl-PL" dirty="0">
                <a:latin typeface="ZapfHumnstEU-Normal"/>
              </a:rPr>
              <a:t>, które nie znajdują się na ich liście kontaktów;</a:t>
            </a:r>
          </a:p>
          <a:p>
            <a:pPr algn="just"/>
            <a:r>
              <a:rPr lang="pl-PL" dirty="0">
                <a:latin typeface="ZapfHumnstEU-Normal"/>
              </a:rPr>
              <a:t>• Zapisujcie obraźliwe wiadomości – być może będą stanowiły ważny dowód;</a:t>
            </a:r>
          </a:p>
          <a:p>
            <a:pPr algn="just"/>
            <a:r>
              <a:rPr lang="pl-PL" dirty="0">
                <a:latin typeface="ZapfHumnstEU-Normal"/>
              </a:rPr>
              <a:t>• Dowiedzcie się, jakie strategie przeciwdziałania cyberprzemocy wprowadzone</a:t>
            </a:r>
          </a:p>
          <a:p>
            <a:pPr algn="just"/>
            <a:r>
              <a:rPr lang="pl-PL" dirty="0">
                <a:latin typeface="ZapfHumnstEU-Normal"/>
              </a:rPr>
              <a:t>zostały w szkole Waszego dziecka. Współpracujcie z innymi rodzicami i </a:t>
            </a:r>
            <a:r>
              <a:rPr lang="pl-PL" dirty="0" smtClean="0">
                <a:latin typeface="ZapfHumnstEU-Normal"/>
              </a:rPr>
              <a:t>nauczycielami, aby </a:t>
            </a:r>
            <a:r>
              <a:rPr lang="pl-PL" dirty="0">
                <a:latin typeface="ZapfHumnstEU-Normal"/>
              </a:rPr>
              <a:t>przeciwdziałać prześladowaniom w świecie rzeczywistym i w sieci;</a:t>
            </a:r>
          </a:p>
          <a:p>
            <a:pPr algn="just"/>
            <a:r>
              <a:rPr lang="pl-PL" dirty="0">
                <a:latin typeface="ZapfHumnstEU-Normal"/>
              </a:rPr>
              <a:t>• Poznajcie środowisko Waszego dziecka – jego przyjaciół, ich rodziców, </a:t>
            </a:r>
            <a:r>
              <a:rPr lang="pl-PL" dirty="0" smtClean="0">
                <a:latin typeface="ZapfHumnstEU-Normal"/>
              </a:rPr>
              <a:t>nauczycieli oraz </a:t>
            </a:r>
            <a:r>
              <a:rPr lang="pl-PL" dirty="0">
                <a:latin typeface="ZapfHumnstEU-Normal"/>
              </a:rPr>
              <a:t>kolegów i koleżanki z klasy;</a:t>
            </a:r>
          </a:p>
          <a:p>
            <a:pPr algn="just"/>
            <a:r>
              <a:rPr lang="pl-PL" dirty="0">
                <a:latin typeface="ZapfHumnstEU-Normal"/>
              </a:rPr>
              <a:t>• Zachęcajcie swoje dziecko do tego, aby było z Wami szczere, nawet jeśli </a:t>
            </a:r>
            <a:r>
              <a:rPr lang="pl-PL" dirty="0" smtClean="0">
                <a:latin typeface="ZapfHumnstEU-Normal"/>
              </a:rPr>
              <a:t>zachowa się </a:t>
            </a:r>
            <a:r>
              <a:rPr lang="pl-PL" dirty="0">
                <a:latin typeface="ZapfHumnstEU-Normal"/>
              </a:rPr>
              <a:t>bezmyślnie – każdy ma prawo do popełniania błędów, a razem jest łatwiej </a:t>
            </a:r>
            <a:r>
              <a:rPr lang="pl-PL" dirty="0" smtClean="0">
                <a:latin typeface="ZapfHumnstEU-Normal"/>
              </a:rPr>
              <a:t>je naprawić</a:t>
            </a:r>
            <a:r>
              <a:rPr lang="pl-PL" dirty="0">
                <a:latin typeface="ZapfHumnstEU-Normal"/>
              </a:rPr>
              <a:t>!</a:t>
            </a:r>
          </a:p>
          <a:p>
            <a:pPr algn="just"/>
            <a:r>
              <a:rPr lang="pl-PL" dirty="0">
                <a:latin typeface="ZapfHumnstEU-Normal"/>
              </a:rPr>
              <a:t>• Upewnijcie się, że dziecko wie, że to nie z jego winy ktoś mu dokucza.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88715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41417" y="1120676"/>
            <a:ext cx="939219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EE1C24"/>
                </a:solidFill>
                <a:latin typeface="ZapfHumnstEU-Bold"/>
              </a:rPr>
              <a:t>PR ZYDATNE LINKI</a:t>
            </a:r>
          </a:p>
          <a:p>
            <a:r>
              <a:rPr lang="pl-PL" dirty="0">
                <a:solidFill>
                  <a:srgbClr val="000000"/>
                </a:solidFill>
                <a:latin typeface="ZapfHumnstEU-Normal"/>
              </a:rPr>
              <a:t>Jeśli Wasze dziecko: odwiedza niebezpieczne strony internetowe, otrzymuje niepokojące</a:t>
            </a:r>
          </a:p>
          <a:p>
            <a:r>
              <a:rPr lang="pl-PL" dirty="0">
                <a:solidFill>
                  <a:srgbClr val="000000"/>
                </a:solidFill>
                <a:latin typeface="ZapfHumnstEU-Normal"/>
              </a:rPr>
              <a:t>zdjęcia, wiadomości, podało swoje prywatne dane znajomym z Internetu, spotyka się z </a:t>
            </a:r>
            <a:r>
              <a:rPr lang="pl-PL" dirty="0" smtClean="0">
                <a:solidFill>
                  <a:srgbClr val="000000"/>
                </a:solidFill>
                <a:latin typeface="ZapfHumnstEU-Normal"/>
              </a:rPr>
              <a:t>osobami poznanymi </a:t>
            </a:r>
            <a:r>
              <a:rPr lang="pl-PL" dirty="0">
                <a:solidFill>
                  <a:srgbClr val="000000"/>
                </a:solidFill>
                <a:latin typeface="ZapfHumnstEU-Normal"/>
              </a:rPr>
              <a:t>w Internecie, zbyt dużo czasu spędza przy komputerze, a Wy nie </a:t>
            </a:r>
            <a:r>
              <a:rPr lang="pl-PL" dirty="0" smtClean="0">
                <a:solidFill>
                  <a:srgbClr val="000000"/>
                </a:solidFill>
                <a:latin typeface="ZapfHumnstEU-Normal"/>
              </a:rPr>
              <a:t>wiecie, jak </a:t>
            </a:r>
            <a:r>
              <a:rPr lang="pl-PL" dirty="0">
                <a:solidFill>
                  <a:srgbClr val="000000"/>
                </a:solidFill>
                <a:latin typeface="ZapfHumnstEU-Normal"/>
              </a:rPr>
              <a:t>z nim o tym porozmawiać i co zrobić, przeczytajcie porady zawarte na stronie</a:t>
            </a:r>
            <a:r>
              <a:rPr lang="pl-PL" dirty="0" smtClean="0">
                <a:solidFill>
                  <a:srgbClr val="000000"/>
                </a:solidFill>
                <a:latin typeface="ZapfHumnstEU-Normal"/>
              </a:rPr>
              <a:t>:</a:t>
            </a:r>
            <a:endParaRPr lang="pl-PL" dirty="0">
              <a:solidFill>
                <a:srgbClr val="000000"/>
              </a:solidFill>
              <a:latin typeface="ZapfHumnstEU-Normal"/>
            </a:endParaRPr>
          </a:p>
          <a:p>
            <a:r>
              <a:rPr lang="pl-PL" sz="1600" i="1" dirty="0">
                <a:solidFill>
                  <a:srgbClr val="C00000"/>
                </a:solidFill>
                <a:latin typeface="ZapfHumnstEU-Italic"/>
                <a:hlinkClick r:id="rId2"/>
              </a:rPr>
              <a:t>http://</a:t>
            </a:r>
            <a:r>
              <a:rPr lang="pl-PL" sz="1600" i="1" dirty="0" smtClean="0">
                <a:solidFill>
                  <a:srgbClr val="C00000"/>
                </a:solidFill>
                <a:latin typeface="ZapfHumnstEU-Italic"/>
                <a:hlinkClick r:id="rId2"/>
              </a:rPr>
              <a:t>www.helpline.org.pl</a:t>
            </a:r>
            <a:endParaRPr lang="pl-PL" sz="1600" i="1" dirty="0" smtClean="0">
              <a:solidFill>
                <a:srgbClr val="C00000"/>
              </a:solidFill>
              <a:latin typeface="ZapfHumnstEU-Italic"/>
            </a:endParaRPr>
          </a:p>
          <a:p>
            <a:endParaRPr lang="pl-PL" sz="1600" i="1" dirty="0">
              <a:solidFill>
                <a:srgbClr val="EE1C24"/>
              </a:solidFill>
              <a:latin typeface="ZapfHumnstEU-Italic"/>
            </a:endParaRPr>
          </a:p>
          <a:p>
            <a:r>
              <a:rPr lang="pl-PL" dirty="0">
                <a:solidFill>
                  <a:srgbClr val="000000"/>
                </a:solidFill>
                <a:latin typeface="ZapfHumnstEU-Normal"/>
              </a:rPr>
              <a:t>lub skontaktujcie się z konsultantem:</a:t>
            </a:r>
          </a:p>
          <a:p>
            <a:r>
              <a:rPr lang="pl-PL" sz="1600" i="1" dirty="0">
                <a:solidFill>
                  <a:srgbClr val="EE1C24"/>
                </a:solidFill>
                <a:latin typeface="ZapfHumnstEU-Italic"/>
              </a:rPr>
              <a:t>bezpłatna infolinia 0800 100 100</a:t>
            </a:r>
          </a:p>
          <a:p>
            <a:r>
              <a:rPr lang="pl-PL" sz="1600" i="1" dirty="0">
                <a:solidFill>
                  <a:srgbClr val="EE1C24"/>
                </a:solidFill>
                <a:latin typeface="ZapfHumnstEU-Italic"/>
              </a:rPr>
              <a:t>e-mail: </a:t>
            </a:r>
            <a:r>
              <a:rPr lang="pl-PL" sz="1600" i="1" dirty="0" smtClean="0">
                <a:solidFill>
                  <a:srgbClr val="FF0000"/>
                </a:solidFill>
                <a:latin typeface="ZapfHumnstEU-Italic"/>
                <a:hlinkClick r:id="rId3"/>
              </a:rPr>
              <a:t>helpline@helpline.org.pl</a:t>
            </a:r>
            <a:endParaRPr lang="pl-PL" sz="1600" i="1" dirty="0" smtClean="0">
              <a:solidFill>
                <a:srgbClr val="FF0000"/>
              </a:solidFill>
              <a:latin typeface="ZapfHumnstEU-Italic"/>
            </a:endParaRPr>
          </a:p>
          <a:p>
            <a:endParaRPr lang="pl-PL" sz="1600" i="1" dirty="0">
              <a:solidFill>
                <a:srgbClr val="EE1C24"/>
              </a:solidFill>
              <a:latin typeface="ZapfHumnstEU-Italic"/>
            </a:endParaRPr>
          </a:p>
          <a:p>
            <a:r>
              <a:rPr lang="pl-PL" sz="2800" dirty="0">
                <a:solidFill>
                  <a:srgbClr val="000000"/>
                </a:solidFill>
                <a:latin typeface="ZapfHumnstEU-Normal"/>
              </a:rPr>
              <a:t>Strona ogólnopolskiej kampanii poświęconej bezpieczeństwu dzieci w Internecie:</a:t>
            </a:r>
          </a:p>
          <a:p>
            <a:r>
              <a:rPr lang="pl-PL" sz="2800" i="1" dirty="0">
                <a:solidFill>
                  <a:srgbClr val="EE1C24"/>
                </a:solidFill>
                <a:latin typeface="ZapfHumnstEU-Italic"/>
              </a:rPr>
              <a:t>http://www.dzieckowsieci.pl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1761439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18458" y="889845"/>
            <a:ext cx="101759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solidFill>
                  <a:srgbClr val="B9489C"/>
                </a:solidFill>
                <a:latin typeface="ZapfHumnstEU-Bold"/>
              </a:rPr>
              <a:t>GRY W SIECI</a:t>
            </a:r>
          </a:p>
          <a:p>
            <a:r>
              <a:rPr lang="pl-PL" dirty="0">
                <a:solidFill>
                  <a:srgbClr val="000000"/>
                </a:solidFill>
                <a:latin typeface="ZapfHumnstEU-Normal"/>
              </a:rPr>
              <a:t>Gry internetowe różnią się od starszych gier cyfrowych tym, że wykorzystują </a:t>
            </a:r>
            <a:r>
              <a:rPr lang="pl-PL" b="1" dirty="0">
                <a:solidFill>
                  <a:srgbClr val="000000"/>
                </a:solidFill>
                <a:latin typeface="ZapfHumnstEU-Bold"/>
              </a:rPr>
              <a:t>połączenie internetowe</a:t>
            </a:r>
            <a:r>
              <a:rPr lang="pl-PL" dirty="0">
                <a:solidFill>
                  <a:srgbClr val="000000"/>
                </a:solidFill>
                <a:latin typeface="ZapfHumnstEU-Normal"/>
              </a:rPr>
              <a:t>.</a:t>
            </a:r>
          </a:p>
          <a:p>
            <a:r>
              <a:rPr lang="pl-PL" dirty="0">
                <a:solidFill>
                  <a:srgbClr val="000000"/>
                </a:solidFill>
                <a:latin typeface="ZapfHumnstEU-Normal"/>
              </a:rPr>
              <a:t>Dzieci mogą grać w gry sprzedawane na płytach CD/DVD, na </a:t>
            </a:r>
            <a:r>
              <a:rPr lang="pl-PL" b="1" dirty="0">
                <a:solidFill>
                  <a:srgbClr val="000000"/>
                </a:solidFill>
                <a:latin typeface="ZapfHumnstEU-Bold"/>
              </a:rPr>
              <a:t>stronach internetowych</a:t>
            </a:r>
            <a:r>
              <a:rPr lang="pl-PL" dirty="0">
                <a:solidFill>
                  <a:srgbClr val="000000"/>
                </a:solidFill>
                <a:latin typeface="ZapfHumnstEU-Normal"/>
              </a:rPr>
              <a:t>, </a:t>
            </a:r>
            <a:r>
              <a:rPr lang="pl-PL" b="1" dirty="0">
                <a:solidFill>
                  <a:srgbClr val="000000"/>
                </a:solidFill>
                <a:latin typeface="ZapfHumnstEU-Bold"/>
              </a:rPr>
              <a:t>konsolach </a:t>
            </a:r>
            <a:r>
              <a:rPr lang="pl-PL" dirty="0" smtClean="0">
                <a:solidFill>
                  <a:srgbClr val="000000"/>
                </a:solidFill>
                <a:latin typeface="ZapfHumnstEU-Normal"/>
              </a:rPr>
              <a:t>czy w </a:t>
            </a:r>
            <a:r>
              <a:rPr lang="pl-PL" dirty="0">
                <a:solidFill>
                  <a:srgbClr val="000000"/>
                </a:solidFill>
                <a:latin typeface="ZapfHumnstEU-Normal"/>
              </a:rPr>
              <a:t>telefonach komórkowych lub innych przenośnych urządzeniach.</a:t>
            </a:r>
          </a:p>
          <a:p>
            <a:r>
              <a:rPr lang="pl-PL" dirty="0">
                <a:solidFill>
                  <a:srgbClr val="000000"/>
                </a:solidFill>
                <a:latin typeface="ZapfHumnstEU-Normal"/>
              </a:rPr>
              <a:t>Istnieje bardzo szeroka gama gier internetowych, począwszy od bardzo prostych, takich jak </a:t>
            </a:r>
            <a:r>
              <a:rPr lang="pl-PL" dirty="0" err="1" smtClean="0">
                <a:solidFill>
                  <a:srgbClr val="000000"/>
                </a:solidFill>
                <a:latin typeface="ZapfHumnstEU-Normal"/>
              </a:rPr>
              <a:t>Pacman</a:t>
            </a:r>
            <a:r>
              <a:rPr lang="pl-PL" dirty="0" smtClean="0">
                <a:solidFill>
                  <a:srgbClr val="000000"/>
                </a:solidFill>
                <a:latin typeface="ZapfHumnstEU-Normal"/>
              </a:rPr>
              <a:t> i </a:t>
            </a:r>
            <a:r>
              <a:rPr lang="pl-PL" dirty="0" err="1">
                <a:solidFill>
                  <a:srgbClr val="000000"/>
                </a:solidFill>
                <a:latin typeface="ZapfHumnstEU-Normal"/>
              </a:rPr>
              <a:t>Tetris</a:t>
            </a:r>
            <a:r>
              <a:rPr lang="pl-PL" dirty="0">
                <a:solidFill>
                  <a:srgbClr val="000000"/>
                </a:solidFill>
                <a:latin typeface="ZapfHumnstEU-Normal"/>
              </a:rPr>
              <a:t>, a skończywszy na wirtualnych grach w czasie rzeczywistym, w których może wziąć udział </a:t>
            </a:r>
            <a:r>
              <a:rPr lang="pl-PL" dirty="0" smtClean="0">
                <a:solidFill>
                  <a:srgbClr val="000000"/>
                </a:solidFill>
                <a:latin typeface="ZapfHumnstEU-Normal"/>
              </a:rPr>
              <a:t>kilku uczestników </a:t>
            </a:r>
            <a:r>
              <a:rPr lang="pl-PL" dirty="0">
                <a:solidFill>
                  <a:srgbClr val="000000"/>
                </a:solidFill>
                <a:latin typeface="ZapfHumnstEU-Normal"/>
              </a:rPr>
              <a:t>jednocześnie. Wiele z gier zachęca uczestników do wchodzenia na strony </a:t>
            </a:r>
            <a:r>
              <a:rPr lang="pl-PL" dirty="0" smtClean="0">
                <a:solidFill>
                  <a:srgbClr val="000000"/>
                </a:solidFill>
                <a:latin typeface="ZapfHumnstEU-Normal"/>
              </a:rPr>
              <a:t>poświęcone wirtualnym </a:t>
            </a:r>
            <a:r>
              <a:rPr lang="pl-PL" dirty="0">
                <a:solidFill>
                  <a:srgbClr val="000000"/>
                </a:solidFill>
                <a:latin typeface="ZapfHumnstEU-Normal"/>
              </a:rPr>
              <a:t>społecznościom graczy. Strony tego rodzaju mogą narazić dzieci na ryzyko związane ze spotykaniem</a:t>
            </a:r>
          </a:p>
          <a:p>
            <a:r>
              <a:rPr lang="pl-PL" dirty="0" smtClean="0">
                <a:solidFill>
                  <a:srgbClr val="000000"/>
                </a:solidFill>
                <a:latin typeface="ZapfHumnstEU-Normal"/>
              </a:rPr>
              <a:t>się z nieznajomymi osobami w Internecie.</a:t>
            </a:r>
          </a:p>
          <a:p>
            <a:endParaRPr lang="pl-PL" dirty="0">
              <a:solidFill>
                <a:srgbClr val="000000"/>
              </a:solidFill>
              <a:latin typeface="ZapfHumnstEU-Normal"/>
            </a:endParaRPr>
          </a:p>
          <a:p>
            <a:r>
              <a:rPr lang="pl-PL" dirty="0">
                <a:solidFill>
                  <a:schemeClr val="bg1"/>
                </a:solidFill>
                <a:latin typeface="ZapfHumnstEU-Bold"/>
              </a:rPr>
              <a:t>Gry mogą odegrać ogromną pozytywną rolę w rozwoju dziecka poprzez kształtowanie </a:t>
            </a:r>
            <a:r>
              <a:rPr lang="pl-PL" dirty="0" smtClean="0">
                <a:solidFill>
                  <a:schemeClr val="bg1"/>
                </a:solidFill>
                <a:latin typeface="ZapfHumnstEU-Bold"/>
              </a:rPr>
              <a:t>zachowań społecznych</a:t>
            </a:r>
            <a:r>
              <a:rPr lang="pl-PL" dirty="0">
                <a:solidFill>
                  <a:schemeClr val="bg1"/>
                </a:solidFill>
                <a:latin typeface="ZapfHumnstEU-Bold"/>
              </a:rPr>
              <a:t>, umiejętność samodzielnego myślenia. Wiele z nich to gry ciekawe i interaktywne, </a:t>
            </a:r>
            <a:r>
              <a:rPr lang="pl-PL" dirty="0" smtClean="0">
                <a:solidFill>
                  <a:schemeClr val="bg1"/>
                </a:solidFill>
                <a:latin typeface="ZapfHumnstEU-Bold"/>
              </a:rPr>
              <a:t>które z </a:t>
            </a:r>
            <a:r>
              <a:rPr lang="pl-PL" dirty="0">
                <a:solidFill>
                  <a:schemeClr val="bg1"/>
                </a:solidFill>
                <a:latin typeface="ZapfHumnstEU-Bold"/>
              </a:rPr>
              <a:t>powodzeniem mogą być wykorzystywane do celów edukacyjnych.</a:t>
            </a:r>
          </a:p>
          <a:p>
            <a:r>
              <a:rPr lang="pl-PL" dirty="0">
                <a:solidFill>
                  <a:srgbClr val="FFFF00"/>
                </a:solidFill>
                <a:latin typeface="ZapfHumnstEU-Bold"/>
              </a:rPr>
              <a:t>Jednak zauważyć należy, że nie wszystkie gry mają takie cechy. Powinniście mieć wpływ na to, w co </a:t>
            </a:r>
            <a:r>
              <a:rPr lang="pl-PL" dirty="0" smtClean="0">
                <a:solidFill>
                  <a:srgbClr val="FFFF00"/>
                </a:solidFill>
                <a:latin typeface="ZapfHumnstEU-Bold"/>
              </a:rPr>
              <a:t>gra Wasze </a:t>
            </a:r>
            <a:r>
              <a:rPr lang="pl-PL" dirty="0">
                <a:solidFill>
                  <a:srgbClr val="FFFF00"/>
                </a:solidFill>
                <a:latin typeface="ZapfHumnstEU-Bold"/>
              </a:rPr>
              <a:t>dziecko, by mieć pewność, że są to gry odpowiednie i nie wpływają na Waszego syna lub </a:t>
            </a:r>
            <a:r>
              <a:rPr lang="pl-PL" dirty="0" smtClean="0">
                <a:solidFill>
                  <a:srgbClr val="FFFF00"/>
                </a:solidFill>
                <a:latin typeface="ZapfHumnstEU-Bold"/>
              </a:rPr>
              <a:t>córkę negatywnie</a:t>
            </a:r>
            <a:r>
              <a:rPr lang="pl-PL" dirty="0">
                <a:solidFill>
                  <a:srgbClr val="FFFF00"/>
                </a:solidFill>
                <a:latin typeface="ZapfHumnstEU-Bold"/>
              </a:rPr>
              <a:t>.</a:t>
            </a:r>
            <a:endParaRPr lang="pl-PL" dirty="0" smtClean="0">
              <a:solidFill>
                <a:srgbClr val="FFFF00"/>
              </a:solidFill>
              <a:latin typeface="ZapfHumnstEU-Bold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150020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567543" y="1423850"/>
            <a:ext cx="8934994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b="1" dirty="0">
                <a:solidFill>
                  <a:schemeClr val="bg1"/>
                </a:solidFill>
                <a:latin typeface="ZapfHumnstEU-Bold"/>
                <a:ea typeface="Calibri" panose="020F0502020204030204" pitchFamily="34" charset="0"/>
                <a:cs typeface="ZapfHumnstEU-Bold"/>
              </a:rPr>
              <a:t>PEGI online </a:t>
            </a:r>
            <a:r>
              <a:rPr lang="pl-PL" dirty="0">
                <a:solidFill>
                  <a:schemeClr val="bg1"/>
                </a:solidFill>
                <a:latin typeface="ZapfHumnstEU-Normal"/>
                <a:ea typeface="Calibri" panose="020F0502020204030204" pitchFamily="34" charset="0"/>
                <a:cs typeface="ZapfHumnstEU-Normal"/>
              </a:rPr>
              <a:t>to ogólnoeuropejski system oceny gier internetowych, w którym gry sklasyfikowano pod względem wieku graczy i treści w nich zawartych. Przy pracach nad systemem udział wzięło kilkunastu producentów konsol, m.in. SONY (PlayStation), Microsoft (Xbox 360) i Nintendo (Wii, Nintendo DS) oraz wydawcy i twórcy interaktywnych gier z całej Europy. Czytajcie dokładnie opisy gier na pudełkach oraz wskazówki dotyczące wieku gracza, pamiętając jednocześnie, że każde dziecko jest inne i to Wy powinniście decydować, w jaką grę może grać.</a:t>
            </a:r>
            <a:endParaRPr lang="pl-PL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8960" y="3993816"/>
            <a:ext cx="2260431" cy="212396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44936" y="3993816"/>
            <a:ext cx="1724297" cy="21239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06051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41416" y="339634"/>
            <a:ext cx="10215155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B9489C"/>
                </a:solidFill>
                <a:latin typeface="ZapfHumnstEU-Bold"/>
              </a:rPr>
              <a:t>DZIECI I GRY:</a:t>
            </a:r>
          </a:p>
          <a:p>
            <a:pPr algn="just"/>
            <a:r>
              <a:rPr lang="pl-PL" dirty="0">
                <a:solidFill>
                  <a:srgbClr val="B9489C"/>
                </a:solidFill>
                <a:latin typeface="ZapfHumnstEU-Normal"/>
              </a:rPr>
              <a:t>• </a:t>
            </a:r>
            <a:r>
              <a:rPr lang="pl-PL" dirty="0">
                <a:solidFill>
                  <a:srgbClr val="000000"/>
                </a:solidFill>
                <a:latin typeface="ZapfHumnstEU-Normal"/>
              </a:rPr>
              <a:t>Określcie zasady dotyczące czasu, jaki dzieci mogą spędzać, grając w gry komputerowe.</a:t>
            </a:r>
          </a:p>
          <a:p>
            <a:pPr algn="just"/>
            <a:r>
              <a:rPr lang="pl-PL" dirty="0">
                <a:solidFill>
                  <a:srgbClr val="B9489C"/>
                </a:solidFill>
                <a:latin typeface="ZapfHumnstEU-Normal"/>
              </a:rPr>
              <a:t>• </a:t>
            </a:r>
            <a:r>
              <a:rPr lang="pl-PL" dirty="0">
                <a:solidFill>
                  <a:srgbClr val="000000"/>
                </a:solidFill>
                <a:latin typeface="ZapfHumnstEU-Normal"/>
              </a:rPr>
              <a:t>Pozwólcie im grać na komputerze we wspólnym pokoju – tylko tam możecie mieć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ZapfHumnstEU-Normal"/>
              </a:rPr>
              <a:t>kontrolę nad czasem spędzanym przez dziecko przed komputerem.</a:t>
            </a:r>
          </a:p>
          <a:p>
            <a:pPr algn="just"/>
            <a:r>
              <a:rPr lang="pl-PL" dirty="0">
                <a:solidFill>
                  <a:srgbClr val="B9489C"/>
                </a:solidFill>
                <a:latin typeface="ZapfHumnstEU-Normal"/>
              </a:rPr>
              <a:t>• </a:t>
            </a:r>
            <a:r>
              <a:rPr lang="pl-PL" dirty="0">
                <a:solidFill>
                  <a:srgbClr val="000000"/>
                </a:solidFill>
                <a:latin typeface="ZapfHumnstEU-Normal"/>
              </a:rPr>
              <a:t>Obserwujcie, w co grają Wasze dzieci. Skoro pilnujecie ich podczas zabawy na podwórku,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ZapfHumnstEU-Normal"/>
              </a:rPr>
              <a:t>dlaczego nie robić tego, gdy grają w gry on-line?</a:t>
            </a:r>
          </a:p>
          <a:p>
            <a:pPr algn="just"/>
            <a:r>
              <a:rPr lang="pl-PL" dirty="0">
                <a:solidFill>
                  <a:srgbClr val="B9489C"/>
                </a:solidFill>
                <a:latin typeface="ZapfHumnstEU-Normal"/>
              </a:rPr>
              <a:t>• </a:t>
            </a:r>
            <a:r>
              <a:rPr lang="pl-PL" dirty="0">
                <a:solidFill>
                  <a:srgbClr val="000000"/>
                </a:solidFill>
                <a:latin typeface="ZapfHumnstEU-Normal"/>
              </a:rPr>
              <a:t>Porozmawiajcie o tematyce gry, w którą dziecko gra – sprawdźcie, czy ma ona </a:t>
            </a:r>
            <a:r>
              <a:rPr lang="pl-PL" dirty="0" smtClean="0">
                <a:solidFill>
                  <a:srgbClr val="000000"/>
                </a:solidFill>
                <a:latin typeface="ZapfHumnstEU-Normal"/>
              </a:rPr>
              <a:t>walory </a:t>
            </a:r>
            <a:r>
              <a:rPr lang="pl-PL" dirty="0">
                <a:solidFill>
                  <a:schemeClr val="bg1"/>
                </a:solidFill>
                <a:latin typeface="ZapfHumnstEU-Bold"/>
              </a:rPr>
              <a:t>poznawcze i edukacyjne</a:t>
            </a:r>
            <a:r>
              <a:rPr lang="pl-PL" dirty="0" smtClean="0">
                <a:solidFill>
                  <a:schemeClr val="bg1"/>
                </a:solidFill>
                <a:latin typeface="ZapfHumnstEU-Bold"/>
              </a:rPr>
              <a:t>.</a:t>
            </a:r>
          </a:p>
          <a:p>
            <a:pPr algn="just"/>
            <a:r>
              <a:rPr lang="pl-PL" dirty="0">
                <a:solidFill>
                  <a:schemeClr val="bg1"/>
                </a:solidFill>
                <a:latin typeface="ZapfHumnstEU-Bold"/>
              </a:rPr>
              <a:t>Zanim kupicie swojemu dziecku grę, upewnijcie się, że jest odpowiednia dla jego</a:t>
            </a:r>
          </a:p>
          <a:p>
            <a:pPr algn="just"/>
            <a:r>
              <a:rPr lang="pl-PL" dirty="0">
                <a:solidFill>
                  <a:schemeClr val="bg1"/>
                </a:solidFill>
                <a:latin typeface="ZapfHumnstEU-Bold"/>
              </a:rPr>
              <a:t>wieku (można skorzystać z ogólnoeuropejskiego systemu klasyfikacji </a:t>
            </a:r>
            <a:r>
              <a:rPr lang="pl-PL" dirty="0" smtClean="0">
                <a:solidFill>
                  <a:schemeClr val="bg1"/>
                </a:solidFill>
                <a:latin typeface="ZapfHumnstEU-Bold"/>
              </a:rPr>
              <a:t>PEGI</a:t>
            </a:r>
            <a:r>
              <a:rPr lang="pl-PL" dirty="0">
                <a:solidFill>
                  <a:schemeClr val="bg1"/>
                </a:solidFill>
                <a:latin typeface="ZapfHumnstEU-Bold"/>
              </a:rPr>
              <a:t>).</a:t>
            </a:r>
          </a:p>
          <a:p>
            <a:pPr algn="just"/>
            <a:r>
              <a:rPr lang="pl-PL" sz="2400" i="1" dirty="0">
                <a:solidFill>
                  <a:srgbClr val="FF0000"/>
                </a:solidFill>
                <a:latin typeface="ZapfHumnstEU-Bold"/>
              </a:rPr>
              <a:t>W czasie gier internetowych z innymi użytkownikami sieci:</a:t>
            </a:r>
          </a:p>
          <a:p>
            <a:pPr algn="just"/>
            <a:r>
              <a:rPr lang="pl-PL" dirty="0">
                <a:solidFill>
                  <a:schemeClr val="bg1"/>
                </a:solidFill>
                <a:latin typeface="ZapfHumnstEU-Bold"/>
              </a:rPr>
              <a:t>• Poproście dziecko, żeby wchodziło tylko na strony internetowe, które mają surowe</a:t>
            </a:r>
          </a:p>
          <a:p>
            <a:pPr algn="just"/>
            <a:r>
              <a:rPr lang="pl-PL" dirty="0">
                <a:solidFill>
                  <a:schemeClr val="bg1"/>
                </a:solidFill>
                <a:latin typeface="ZapfHumnstEU-Bold"/>
              </a:rPr>
              <a:t>reguły uczestnictwa i na których obecni są moderatorzy.</a:t>
            </a:r>
          </a:p>
          <a:p>
            <a:pPr algn="just"/>
            <a:r>
              <a:rPr lang="pl-PL" dirty="0">
                <a:solidFill>
                  <a:schemeClr val="bg1"/>
                </a:solidFill>
                <a:latin typeface="ZapfHumnstEU-Bold"/>
              </a:rPr>
              <a:t>• Ostrzeżcie dzieci, aby nie podawały swoich danych osobowych innym graczom.</a:t>
            </a:r>
          </a:p>
          <a:p>
            <a:pPr algn="just"/>
            <a:r>
              <a:rPr lang="pl-PL" dirty="0">
                <a:solidFill>
                  <a:schemeClr val="bg1"/>
                </a:solidFill>
                <a:latin typeface="ZapfHumnstEU-Bold"/>
              </a:rPr>
              <a:t>• Ostrzeżcie dzieci, żeby nigdy nie spotykały się same z innymi graczami, a jeśli chcą</a:t>
            </a:r>
          </a:p>
          <a:p>
            <a:pPr algn="just"/>
            <a:r>
              <a:rPr lang="pl-PL" dirty="0">
                <a:solidFill>
                  <a:schemeClr val="bg1"/>
                </a:solidFill>
                <a:latin typeface="ZapfHumnstEU-Bold"/>
              </a:rPr>
              <a:t>pójść na takie spotkanie, któreś z Was powinno im towarzyszyć.</a:t>
            </a:r>
          </a:p>
          <a:p>
            <a:pPr algn="just"/>
            <a:r>
              <a:rPr lang="pl-PL" dirty="0">
                <a:solidFill>
                  <a:schemeClr val="bg1"/>
                </a:solidFill>
                <a:latin typeface="ZapfHumnstEU-Bold"/>
              </a:rPr>
              <a:t>• Poproście dzieci, aby informowały Was o przypadkach przemocy w sieci, groźbach,</a:t>
            </a:r>
          </a:p>
          <a:p>
            <a:pPr algn="just"/>
            <a:r>
              <a:rPr lang="pl-PL" dirty="0">
                <a:solidFill>
                  <a:schemeClr val="bg1"/>
                </a:solidFill>
                <a:latin typeface="ZapfHumnstEU-Bold"/>
              </a:rPr>
              <a:t>wulgarnym języku używanym przez innych, lub innych nieodpowiednich treściach,</a:t>
            </a:r>
          </a:p>
          <a:p>
            <a:pPr algn="just"/>
            <a:r>
              <a:rPr lang="pl-PL" dirty="0">
                <a:solidFill>
                  <a:schemeClr val="bg1"/>
                </a:solidFill>
                <a:latin typeface="ZapfHumnstEU-Bold"/>
              </a:rPr>
              <a:t>które znajdą w Internecie.</a:t>
            </a:r>
          </a:p>
          <a:p>
            <a:pPr algn="just"/>
            <a:r>
              <a:rPr lang="pl-PL" dirty="0">
                <a:solidFill>
                  <a:schemeClr val="bg1"/>
                </a:solidFill>
                <a:latin typeface="ZapfHumnstEU-Bold"/>
              </a:rPr>
              <a:t>• Nie pozwólcie, by Wasze dziecko grało w grę, która ma na nie zły wpływ. Możecie to</a:t>
            </a:r>
          </a:p>
          <a:p>
            <a:pPr algn="just"/>
            <a:r>
              <a:rPr lang="pl-PL" dirty="0">
                <a:solidFill>
                  <a:schemeClr val="bg1"/>
                </a:solidFill>
                <a:latin typeface="ZapfHumnstEU-Bold"/>
              </a:rPr>
              <a:t>zrobić, blokując dostęp do gry.</a:t>
            </a:r>
          </a:p>
        </p:txBody>
      </p:sp>
    </p:spTree>
    <p:extLst>
      <p:ext uri="{BB962C8B-B14F-4D97-AF65-F5344CB8AC3E}">
        <p14:creationId xmlns="" xmlns:p14="http://schemas.microsoft.com/office/powerpoint/2010/main" val="1072349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Obwó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wód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wó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TM04033919[[fn=Obwód]]</Template>
  <TotalTime>204</TotalTime>
  <Words>1190</Words>
  <Application>Microsoft Office PowerPoint</Application>
  <PresentationFormat>Niestandardowy</PresentationFormat>
  <Paragraphs>84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Obwód</vt:lpstr>
      <vt:lpstr>Slajd 1</vt:lpstr>
      <vt:lpstr>Slajd 2</vt:lpstr>
      <vt:lpstr>ROLA RODZICÓW</vt:lpstr>
      <vt:lpstr>ZŁOTE ZASADY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CYBERPRZEMOC</dc:title>
  <dc:creator>Acer</dc:creator>
  <cp:lastModifiedBy>Ela</cp:lastModifiedBy>
  <cp:revision>22</cp:revision>
  <dcterms:created xsi:type="dcterms:W3CDTF">2017-03-21T13:28:31Z</dcterms:created>
  <dcterms:modified xsi:type="dcterms:W3CDTF">2017-03-26T18:51:03Z</dcterms:modified>
</cp:coreProperties>
</file>